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wmv" ContentType="video/x-ms-wmv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5" r:id="rId1"/>
  </p:sldMasterIdLst>
  <p:sldIdLst>
    <p:sldId id="256" r:id="rId2"/>
    <p:sldId id="257" r:id="rId3"/>
    <p:sldId id="258" r:id="rId4"/>
    <p:sldId id="259" r:id="rId5"/>
    <p:sldId id="269" r:id="rId6"/>
    <p:sldId id="260" r:id="rId7"/>
    <p:sldId id="261" r:id="rId8"/>
    <p:sldId id="265" r:id="rId9"/>
    <p:sldId id="267" r:id="rId10"/>
    <p:sldId id="270" r:id="rId11"/>
    <p:sldId id="271" r:id="rId12"/>
    <p:sldId id="274" r:id="rId13"/>
    <p:sldId id="273" r:id="rId14"/>
    <p:sldId id="272" r:id="rId15"/>
  </p:sldIdLst>
  <p:sldSz cx="9144000" cy="6858000" type="screen4x3"/>
  <p:notesSz cx="6858000" cy="9144000"/>
  <p:defaultTextStyle>
    <a:defPPr>
      <a:defRPr lang="es-E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58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horizon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33333"/>
          <a:stretch>
            <a:fillRect/>
          </a:stretch>
        </p:blipFill>
        <p:spPr bwMode="auto">
          <a:xfrm>
            <a:off x="0" y="0"/>
            <a:ext cx="9144000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200" y="3886200"/>
            <a:ext cx="6400800" cy="1752600"/>
          </a:xfrm>
        </p:spPr>
        <p:txBody>
          <a:bodyPr/>
          <a:lstStyle>
            <a:lvl1pPr marL="0" indent="0" algn="ctr">
              <a:buNone/>
              <a:defRPr sz="17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07888"/>
            <a:ext cx="7772400" cy="1470025"/>
          </a:xfrm>
        </p:spPr>
        <p:txBody>
          <a:bodyPr/>
          <a:lstStyle>
            <a:lvl1pPr algn="ctr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F4D2D0-31BA-462C-939C-484060F04C7C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3648102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60F4EC-C840-4B8D-9445-ADAFCC06B6AC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3853414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1B6F7-E93B-42D3-93DF-39989F0DFE88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1953921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7924800" cy="4114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830652-2820-47AB-8891-BCD1A4C46B3B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4208817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962525"/>
            <a:ext cx="7885113" cy="1362075"/>
          </a:xfrm>
        </p:spPr>
        <p:txBody>
          <a:bodyPr anchor="t"/>
          <a:lstStyle>
            <a:lvl1pPr algn="l">
              <a:defRPr sz="3200" b="0" i="0" cap="all" baseline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3462338"/>
            <a:ext cx="7885113" cy="1500187"/>
          </a:xfrm>
        </p:spPr>
        <p:txBody>
          <a:bodyPr anchor="b"/>
          <a:lstStyle>
            <a:lvl1pPr marL="0" indent="0">
              <a:buNone/>
              <a:defRPr sz="1700" baseline="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BA5B63-105E-4F99-BDDB-30D652C45168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677549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600200"/>
            <a:ext cx="3733800" cy="4114800"/>
          </a:xfrm>
        </p:spPr>
        <p:txBody>
          <a:bodyPr/>
          <a:lstStyle>
            <a:lvl5pPr>
              <a:defRPr/>
            </a:lvl5pPr>
            <a:lvl6pPr>
              <a:buClr>
                <a:schemeClr val="tx2"/>
              </a:buClr>
              <a:buFont typeface="Arial" pitchFamily="34" charset="0"/>
              <a:buChar char="•"/>
              <a:defRPr/>
            </a:lvl6pPr>
            <a:lvl7pPr>
              <a:buClr>
                <a:schemeClr val="tx2"/>
              </a:buClr>
              <a:buFont typeface="Arial" pitchFamily="34" charset="0"/>
              <a:buChar char="•"/>
              <a:defRPr/>
            </a:lvl7pPr>
            <a:lvl8pPr>
              <a:buClr>
                <a:schemeClr val="tx2"/>
              </a:buClr>
              <a:buFont typeface="Arial" pitchFamily="34" charset="0"/>
              <a:buChar char="•"/>
              <a:defRPr/>
            </a:lvl8pPr>
            <a:lvl9pPr>
              <a:buClr>
                <a:schemeClr val="tx2"/>
              </a:buClr>
              <a:buFont typeface="Arial" pitchFamily="34" charset="0"/>
              <a:buChar char="•"/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600200"/>
            <a:ext cx="3733800" cy="41148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C62E1E-D696-46D4-B2E9-41F99C552C5F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311977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09800"/>
            <a:ext cx="3733800" cy="3505200"/>
          </a:xfrm>
        </p:spPr>
        <p:txBody>
          <a:bodyPr/>
          <a:lstStyle>
            <a:lvl6pPr>
              <a:buClr>
                <a:schemeClr val="tx2"/>
              </a:buClr>
              <a:defRPr/>
            </a:lvl6pPr>
            <a:lvl7pPr>
              <a:buClr>
                <a:schemeClr val="tx2"/>
              </a:buClr>
              <a:defRPr/>
            </a:lvl7pPr>
            <a:lvl8pPr>
              <a:buClr>
                <a:schemeClr val="tx2"/>
              </a:buClr>
              <a:defRPr/>
            </a:lvl8pPr>
            <a:lvl9pPr>
              <a:buClr>
                <a:schemeClr val="tx2"/>
              </a:buClr>
              <a:defRPr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199"/>
            <a:ext cx="3733800" cy="574675"/>
          </a:xfrm>
        </p:spPr>
        <p:txBody>
          <a:bodyPr anchor="b"/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0" y="1600199"/>
            <a:ext cx="3733800" cy="574675"/>
          </a:xfrm>
        </p:spPr>
        <p:txBody>
          <a:bodyPr anchor="b"/>
          <a:lstStyle>
            <a:lvl1pPr marL="0" indent="0">
              <a:buNone/>
              <a:defRPr sz="1700" b="0" i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421D10-9C67-4DAD-8282-92C6731E66C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4079926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55FFED-DCE0-4942-8837-150B48F05DA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040516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677801-A9DA-4644-849D-3635638DDD35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828879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962400" y="1447800"/>
            <a:ext cx="4648200" cy="4267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447800"/>
            <a:ext cx="2971800" cy="1097280"/>
          </a:xfrm>
        </p:spPr>
        <p:txBody>
          <a:bodyPr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12648" y="2547891"/>
            <a:ext cx="2971800" cy="3167109"/>
          </a:xfrm>
        </p:spPr>
        <p:txBody>
          <a:bodyPr tIns="9144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26DE0A-0495-4B49-AEF0-ABA78701E453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572509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orizon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0"/>
            <a:ext cx="2971800" cy="1097280"/>
          </a:xfrm>
        </p:spPr>
        <p:txBody>
          <a:bodyPr/>
          <a:lstStyle>
            <a:lvl1pPr algn="l">
              <a:defRPr sz="1800" b="0" i="0" cap="none" baseline="0"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7344" y="1447800"/>
            <a:ext cx="3419856" cy="3474720"/>
          </a:xfrm>
          <a:custGeom>
            <a:avLst/>
            <a:gdLst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74450 w 3419856"/>
              <a:gd name="connsiteY9" fmla="*/ 3429000 h 3429000"/>
              <a:gd name="connsiteX10" fmla="*/ 21806 w 3419856"/>
              <a:gd name="connsiteY10" fmla="*/ 3407194 h 3429000"/>
              <a:gd name="connsiteX11" fmla="*/ 0 w 3419856"/>
              <a:gd name="connsiteY11" fmla="*/ 3354550 h 3429000"/>
              <a:gd name="connsiteX12" fmla="*/ 0 w 3419856"/>
              <a:gd name="connsiteY12" fmla="*/ 74450 h 3429000"/>
              <a:gd name="connsiteX0" fmla="*/ 0 w 3419856"/>
              <a:gd name="connsiteY0" fmla="*/ 74450 h 3429000"/>
              <a:gd name="connsiteX1" fmla="*/ 21806 w 3419856"/>
              <a:gd name="connsiteY1" fmla="*/ 21806 h 3429000"/>
              <a:gd name="connsiteX2" fmla="*/ 74450 w 3419856"/>
              <a:gd name="connsiteY2" fmla="*/ 0 h 3429000"/>
              <a:gd name="connsiteX3" fmla="*/ 3345406 w 3419856"/>
              <a:gd name="connsiteY3" fmla="*/ 0 h 3429000"/>
              <a:gd name="connsiteX4" fmla="*/ 3398050 w 3419856"/>
              <a:gd name="connsiteY4" fmla="*/ 21806 h 3429000"/>
              <a:gd name="connsiteX5" fmla="*/ 3419856 w 3419856"/>
              <a:gd name="connsiteY5" fmla="*/ 74450 h 3429000"/>
              <a:gd name="connsiteX6" fmla="*/ 3419856 w 3419856"/>
              <a:gd name="connsiteY6" fmla="*/ 3354550 h 3429000"/>
              <a:gd name="connsiteX7" fmla="*/ 3398050 w 3419856"/>
              <a:gd name="connsiteY7" fmla="*/ 3407194 h 3429000"/>
              <a:gd name="connsiteX8" fmla="*/ 3345406 w 3419856"/>
              <a:gd name="connsiteY8" fmla="*/ 3429000 h 3429000"/>
              <a:gd name="connsiteX9" fmla="*/ 21806 w 3419856"/>
              <a:gd name="connsiteY9" fmla="*/ 3407194 h 3429000"/>
              <a:gd name="connsiteX10" fmla="*/ 0 w 3419856"/>
              <a:gd name="connsiteY10" fmla="*/ 3354550 h 3429000"/>
              <a:gd name="connsiteX11" fmla="*/ 0 w 3419856"/>
              <a:gd name="connsiteY11" fmla="*/ 74450 h 3429000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4392"/>
              <a:gd name="connsiteY0" fmla="*/ 74450 h 3415968"/>
              <a:gd name="connsiteX1" fmla="*/ 21806 w 3964392"/>
              <a:gd name="connsiteY1" fmla="*/ 21806 h 3415968"/>
              <a:gd name="connsiteX2" fmla="*/ 74450 w 3964392"/>
              <a:gd name="connsiteY2" fmla="*/ 0 h 3415968"/>
              <a:gd name="connsiteX3" fmla="*/ 3345406 w 3964392"/>
              <a:gd name="connsiteY3" fmla="*/ 0 h 3415968"/>
              <a:gd name="connsiteX4" fmla="*/ 3398050 w 3964392"/>
              <a:gd name="connsiteY4" fmla="*/ 21806 h 3415968"/>
              <a:gd name="connsiteX5" fmla="*/ 3419856 w 3964392"/>
              <a:gd name="connsiteY5" fmla="*/ 74450 h 3415968"/>
              <a:gd name="connsiteX6" fmla="*/ 3419856 w 3964392"/>
              <a:gd name="connsiteY6" fmla="*/ 3354550 h 3415968"/>
              <a:gd name="connsiteX7" fmla="*/ 3398050 w 3964392"/>
              <a:gd name="connsiteY7" fmla="*/ 3407194 h 3415968"/>
              <a:gd name="connsiteX8" fmla="*/ 21806 w 3964392"/>
              <a:gd name="connsiteY8" fmla="*/ 3407194 h 3415968"/>
              <a:gd name="connsiteX9" fmla="*/ 0 w 3964392"/>
              <a:gd name="connsiteY9" fmla="*/ 3354550 h 3415968"/>
              <a:gd name="connsiteX10" fmla="*/ 0 w 3964392"/>
              <a:gd name="connsiteY10" fmla="*/ 74450 h 3415968"/>
              <a:gd name="connsiteX0" fmla="*/ 0 w 3968026"/>
              <a:gd name="connsiteY0" fmla="*/ 74450 h 3910007"/>
              <a:gd name="connsiteX1" fmla="*/ 21806 w 3968026"/>
              <a:gd name="connsiteY1" fmla="*/ 21806 h 3910007"/>
              <a:gd name="connsiteX2" fmla="*/ 74450 w 3968026"/>
              <a:gd name="connsiteY2" fmla="*/ 0 h 3910007"/>
              <a:gd name="connsiteX3" fmla="*/ 3345406 w 3968026"/>
              <a:gd name="connsiteY3" fmla="*/ 0 h 3910007"/>
              <a:gd name="connsiteX4" fmla="*/ 3398050 w 3968026"/>
              <a:gd name="connsiteY4" fmla="*/ 21806 h 3910007"/>
              <a:gd name="connsiteX5" fmla="*/ 3419856 w 3968026"/>
              <a:gd name="connsiteY5" fmla="*/ 74450 h 3910007"/>
              <a:gd name="connsiteX6" fmla="*/ 3419856 w 3968026"/>
              <a:gd name="connsiteY6" fmla="*/ 3354550 h 3910007"/>
              <a:gd name="connsiteX7" fmla="*/ 3398050 w 3968026"/>
              <a:gd name="connsiteY7" fmla="*/ 3407194 h 3910007"/>
              <a:gd name="connsiteX8" fmla="*/ 0 w 3968026"/>
              <a:gd name="connsiteY8" fmla="*/ 3354550 h 3910007"/>
              <a:gd name="connsiteX9" fmla="*/ 0 w 3968026"/>
              <a:gd name="connsiteY9" fmla="*/ 74450 h 3910007"/>
              <a:gd name="connsiteX0" fmla="*/ 0 w 3419856"/>
              <a:gd name="connsiteY0" fmla="*/ 74450 h 3901233"/>
              <a:gd name="connsiteX1" fmla="*/ 21806 w 3419856"/>
              <a:gd name="connsiteY1" fmla="*/ 21806 h 3901233"/>
              <a:gd name="connsiteX2" fmla="*/ 74450 w 3419856"/>
              <a:gd name="connsiteY2" fmla="*/ 0 h 3901233"/>
              <a:gd name="connsiteX3" fmla="*/ 3345406 w 3419856"/>
              <a:gd name="connsiteY3" fmla="*/ 0 h 3901233"/>
              <a:gd name="connsiteX4" fmla="*/ 3398050 w 3419856"/>
              <a:gd name="connsiteY4" fmla="*/ 21806 h 3901233"/>
              <a:gd name="connsiteX5" fmla="*/ 3419856 w 3419856"/>
              <a:gd name="connsiteY5" fmla="*/ 74450 h 3901233"/>
              <a:gd name="connsiteX6" fmla="*/ 3419856 w 3419856"/>
              <a:gd name="connsiteY6" fmla="*/ 3354550 h 3901233"/>
              <a:gd name="connsiteX7" fmla="*/ 0 w 3419856"/>
              <a:gd name="connsiteY7" fmla="*/ 3354550 h 3901233"/>
              <a:gd name="connsiteX8" fmla="*/ 0 w 3419856"/>
              <a:gd name="connsiteY8" fmla="*/ 74450 h 3901233"/>
              <a:gd name="connsiteX0" fmla="*/ 0 w 3419856"/>
              <a:gd name="connsiteY0" fmla="*/ 74450 h 3354550"/>
              <a:gd name="connsiteX1" fmla="*/ 21806 w 3419856"/>
              <a:gd name="connsiteY1" fmla="*/ 21806 h 3354550"/>
              <a:gd name="connsiteX2" fmla="*/ 74450 w 3419856"/>
              <a:gd name="connsiteY2" fmla="*/ 0 h 3354550"/>
              <a:gd name="connsiteX3" fmla="*/ 3345406 w 3419856"/>
              <a:gd name="connsiteY3" fmla="*/ 0 h 3354550"/>
              <a:gd name="connsiteX4" fmla="*/ 3398050 w 3419856"/>
              <a:gd name="connsiteY4" fmla="*/ 21806 h 3354550"/>
              <a:gd name="connsiteX5" fmla="*/ 3419856 w 3419856"/>
              <a:gd name="connsiteY5" fmla="*/ 74450 h 3354550"/>
              <a:gd name="connsiteX6" fmla="*/ 3419856 w 3419856"/>
              <a:gd name="connsiteY6" fmla="*/ 3354550 h 3354550"/>
              <a:gd name="connsiteX7" fmla="*/ 0 w 3419856"/>
              <a:gd name="connsiteY7" fmla="*/ 3354550 h 3354550"/>
              <a:gd name="connsiteX8" fmla="*/ 0 w 3419856"/>
              <a:gd name="connsiteY8" fmla="*/ 74450 h 335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9856" h="3354550">
                <a:moveTo>
                  <a:pt x="0" y="74450"/>
                </a:moveTo>
                <a:cubicBezTo>
                  <a:pt x="0" y="54705"/>
                  <a:pt x="7844" y="35768"/>
                  <a:pt x="21806" y="21806"/>
                </a:cubicBezTo>
                <a:cubicBezTo>
                  <a:pt x="35768" y="7844"/>
                  <a:pt x="54705" y="0"/>
                  <a:pt x="74450" y="0"/>
                </a:cubicBezTo>
                <a:lnTo>
                  <a:pt x="3345406" y="0"/>
                </a:lnTo>
                <a:cubicBezTo>
                  <a:pt x="3365151" y="0"/>
                  <a:pt x="3384088" y="7844"/>
                  <a:pt x="3398050" y="21806"/>
                </a:cubicBezTo>
                <a:cubicBezTo>
                  <a:pt x="3412012" y="35768"/>
                  <a:pt x="3419856" y="54705"/>
                  <a:pt x="3419856" y="74450"/>
                </a:cubicBezTo>
                <a:lnTo>
                  <a:pt x="3419856" y="3354550"/>
                </a:lnTo>
                <a:lnTo>
                  <a:pt x="0" y="3354550"/>
                </a:lnTo>
                <a:lnTo>
                  <a:pt x="0" y="74450"/>
                </a:lnTo>
                <a:close/>
              </a:path>
            </a:pathLst>
          </a:custGeom>
        </p:spPr>
        <p:txBody>
          <a:bodyPr/>
          <a:lstStyle>
            <a:lvl1pPr marL="0" indent="0" algn="ctr">
              <a:buNone/>
              <a:defRPr sz="20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s-ES" noProof="0" dirty="0" smtClean="0"/>
              <a:t>Haga clic en el icono para agregar una imagen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547890"/>
            <a:ext cx="2971800" cy="2405109"/>
          </a:xfrm>
        </p:spPr>
        <p:txBody>
          <a:bodyPr tIns="9144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46E6AF7-B324-4F40-BB46-A83D30CBDD2C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  <p:extLst>
      <p:ext uri="{BB962C8B-B14F-4D97-AF65-F5344CB8AC3E}">
        <p14:creationId xmlns="" xmlns:p14="http://schemas.microsoft.com/office/powerpoint/2010/main" val="236349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horizon.png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7924800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7924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715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trike="noStrike" spc="60" baseline="0" dirty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60" baseline="0" dirty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43800" y="6356350"/>
            <a:ext cx="990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aseline="0" smtClean="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AB16978C-C508-4660-8668-042D2464CB74}" type="slidenum">
              <a:rPr lang="es-ES"/>
              <a:pPr>
                <a:defRPr/>
              </a:pPr>
              <a:t>‹Nº›</a:t>
            </a:fld>
            <a:endParaRPr lang="es-E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988" r:id="rId1"/>
    <p:sldLayoutId id="2147483980" r:id="rId2"/>
    <p:sldLayoutId id="2147483989" r:id="rId3"/>
    <p:sldLayoutId id="2147483981" r:id="rId4"/>
    <p:sldLayoutId id="2147483982" r:id="rId5"/>
    <p:sldLayoutId id="2147483983" r:id="rId6"/>
    <p:sldLayoutId id="2147483984" r:id="rId7"/>
    <p:sldLayoutId id="2147483985" r:id="rId8"/>
    <p:sldLayoutId id="2147483990" r:id="rId9"/>
    <p:sldLayoutId id="2147483986" r:id="rId10"/>
    <p:sldLayoutId id="2147483987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20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rtl="0" fontAlgn="base">
        <a:spcBef>
          <a:spcPct val="0"/>
        </a:spcBef>
        <a:spcAft>
          <a:spcPct val="0"/>
        </a:spcAft>
        <a:defRPr sz="3000" kern="1200" cap="all" spc="5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000">
          <a:solidFill>
            <a:schemeClr val="tx1"/>
          </a:solidFill>
          <a:latin typeface="Arial Narrow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700" kern="1200" spc="3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700" kern="1200" spc="3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700" kern="1200" spc="3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700" kern="1200" spc="3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ts val="600"/>
        </a:spcAft>
        <a:buClr>
          <a:schemeClr val="tx2"/>
        </a:buClr>
        <a:buFont typeface="Arial" charset="0"/>
        <a:buChar char="•"/>
        <a:defRPr sz="1700" kern="1200" spc="3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.wmv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1.wm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.wmv"/><Relationship Id="rId2" Type="http://schemas.openxmlformats.org/officeDocument/2006/relationships/slideLayout" Target="../slideLayouts/slideLayout2.xml"/><Relationship Id="rId1" Type="http://schemas.openxmlformats.org/officeDocument/2006/relationships/video" Target="../media/media2.wm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ángulo 2"/>
          <p:cNvSpPr>
            <a:spLocks noGrp="1" noChangeArrowheads="1"/>
          </p:cNvSpPr>
          <p:nvPr>
            <p:ph type="ctrTitle"/>
          </p:nvPr>
        </p:nvSpPr>
        <p:spPr>
          <a:xfrm>
            <a:off x="755650" y="188913"/>
            <a:ext cx="7772400" cy="3436937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s-ES" sz="6600" dirty="0" smtClean="0"/>
              <a:t>LVM</a:t>
            </a:r>
            <a:r>
              <a:rPr lang="es-ES" sz="4800" dirty="0" smtClean="0"/>
              <a:t> </a:t>
            </a:r>
            <a:r>
              <a:rPr lang="es-ES" sz="4800" dirty="0" smtClean="0">
                <a:solidFill>
                  <a:schemeClr val="hlink"/>
                </a:solidFill>
              </a:rPr>
              <a:t/>
            </a:r>
            <a:br>
              <a:rPr lang="es-ES" sz="4800" dirty="0" smtClean="0">
                <a:solidFill>
                  <a:schemeClr val="hlink"/>
                </a:solidFill>
              </a:rPr>
            </a:br>
            <a:r>
              <a:rPr lang="es-ES" sz="4800" dirty="0" smtClean="0">
                <a:solidFill>
                  <a:schemeClr val="hlink"/>
                </a:solidFill>
              </a:rPr>
              <a:t>(</a:t>
            </a:r>
            <a:r>
              <a:rPr lang="es-ES" sz="2000" b="1" dirty="0"/>
              <a:t>Logical Volume Manager</a:t>
            </a:r>
            <a:r>
              <a:rPr lang="es-ES" sz="6600" dirty="0" smtClean="0">
                <a:solidFill>
                  <a:schemeClr val="hlink"/>
                </a:solidFill>
              </a:rPr>
              <a:t>)</a:t>
            </a:r>
            <a:r>
              <a:rPr lang="es-ES" dirty="0" smtClean="0"/>
              <a:t> </a:t>
            </a:r>
            <a:endParaRPr lang="es-E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ángulo 2"/>
          <p:cNvSpPr>
            <a:spLocks noGrp="1" noChangeArrowheads="1"/>
          </p:cNvSpPr>
          <p:nvPr>
            <p:ph type="title"/>
          </p:nvPr>
        </p:nvSpPr>
        <p:spPr>
          <a:xfrm>
            <a:off x="609600" y="274638"/>
            <a:ext cx="7924800" cy="706437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Creación de un volumen lógico </a:t>
            </a:r>
          </a:p>
        </p:txBody>
      </p:sp>
      <p:pic>
        <p:nvPicPr>
          <p:cNvPr id="3" name="lvm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514350" y="980728"/>
            <a:ext cx="8115300" cy="53438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ángulo 2"/>
          <p:cNvSpPr>
            <a:spLocks noGrp="1" noChangeArrowheads="1"/>
          </p:cNvSpPr>
          <p:nvPr>
            <p:ph type="title"/>
          </p:nvPr>
        </p:nvSpPr>
        <p:spPr>
          <a:xfrm>
            <a:off x="609600" y="274638"/>
            <a:ext cx="7924800" cy="706437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 smtClean="0"/>
              <a:t>LVM y RAID</a:t>
            </a:r>
            <a:endParaRPr lang="es-ES" dirty="0"/>
          </a:p>
        </p:txBody>
      </p:sp>
      <p:pic>
        <p:nvPicPr>
          <p:cNvPr id="4" name="lvm y raid.wm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755576" y="908720"/>
            <a:ext cx="7810500" cy="519985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ángulo 2"/>
          <p:cNvSpPr>
            <a:spLocks noGrp="1" noChangeArrowheads="1"/>
          </p:cNvSpPr>
          <p:nvPr>
            <p:ph type="title"/>
          </p:nvPr>
        </p:nvSpPr>
        <p:spPr>
          <a:xfrm>
            <a:off x="609600" y="274638"/>
            <a:ext cx="7924800" cy="634082"/>
          </a:xfrm>
        </p:spPr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 smtClean="0"/>
              <a:t>Ejercicio Creación </a:t>
            </a:r>
            <a:r>
              <a:rPr lang="es-ES" dirty="0"/>
              <a:t>de un volumen lógico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9592" y="908720"/>
            <a:ext cx="7483828" cy="4896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ángulo 4"/>
          <p:cNvSpPr>
            <a:spLocks noGrp="1" noChangeArrowheads="1"/>
          </p:cNvSpPr>
          <p:nvPr>
            <p:ph type="title"/>
          </p:nvPr>
        </p:nvSpPr>
        <p:spPr>
          <a:xfrm>
            <a:off x="1116013" y="260350"/>
            <a:ext cx="7010400" cy="989013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 smtClean="0"/>
              <a:t>Practica-laboratorio </a:t>
            </a:r>
            <a:endParaRPr lang="es-ES" dirty="0"/>
          </a:p>
        </p:txBody>
      </p:sp>
      <p:sp>
        <p:nvSpPr>
          <p:cNvPr id="14339" name="Rectángulo 3"/>
          <p:cNvSpPr>
            <a:spLocks noGrp="1" noChangeArrowheads="1"/>
          </p:cNvSpPr>
          <p:nvPr>
            <p:ph sz="quarter" idx="13"/>
          </p:nvPr>
        </p:nvSpPr>
        <p:spPr>
          <a:xfrm>
            <a:off x="539750" y="981075"/>
            <a:ext cx="8229600" cy="5040313"/>
          </a:xfrm>
        </p:spPr>
        <p:txBody>
          <a:bodyPr/>
          <a:lstStyle/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endParaRPr lang="es-ES" sz="2400" dirty="0" smtClean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¿Cuál es la Finalidad de las particiones RAID?.</a:t>
            </a:r>
            <a:endParaRPr lang="es-ES" sz="2400" dirty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Explique las Diferencias entre RAID 0 y  RAID 1. </a:t>
            </a:r>
            <a:endParaRPr lang="es-ES" sz="2400" dirty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¿Por qué la partición /boot no puede ser parte de LVM?. </a:t>
            </a:r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¿Es posible configurar particiones RAID y  LVM juntas?. Explique como seria la configuración.</a:t>
            </a:r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n-US" sz="2400" dirty="0" smtClean="0"/>
              <a:t>LABORATORIO: </a:t>
            </a:r>
            <a:r>
              <a:rPr lang="en-US" sz="2400" dirty="0" smtClean="0"/>
              <a:t>( </a:t>
            </a:r>
            <a:r>
              <a:rPr lang="en-US" sz="2400" dirty="0" err="1" smtClean="0"/>
              <a:t>Ejercicio</a:t>
            </a:r>
            <a:r>
              <a:rPr lang="en-US" sz="2400" dirty="0" smtClean="0"/>
              <a:t> de la </a:t>
            </a:r>
            <a:r>
              <a:rPr lang="en-US" sz="2400" dirty="0" err="1" smtClean="0"/>
              <a:t>Diapositiva</a:t>
            </a:r>
            <a:r>
              <a:rPr lang="en-US" sz="2400" dirty="0" smtClean="0"/>
              <a:t> Anterior)</a:t>
            </a:r>
            <a:endParaRPr lang="en-US" sz="2400" dirty="0" smtClean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¿Cuándo las particiones trabajan en redundancia tienen las misma capacidad de disco?.</a:t>
            </a:r>
            <a:r>
              <a:rPr lang="es-ES" sz="2400" dirty="0"/>
              <a:t> </a:t>
            </a:r>
            <a:r>
              <a:rPr lang="es-ES" sz="2400" dirty="0" smtClean="0"/>
              <a:t>¿Si tuviera discos de diferentes tama</a:t>
            </a:r>
            <a:r>
              <a:rPr lang="es-PE" sz="2400" dirty="0" smtClean="0"/>
              <a:t>ñ</a:t>
            </a:r>
            <a:r>
              <a:rPr lang="en-US" sz="2400" dirty="0" smtClean="0"/>
              <a:t>os, RAID como configuraria el particionamiento?</a:t>
            </a:r>
            <a:endParaRPr lang="es-ES" sz="2400" dirty="0" smtClean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endParaRPr lang="es-ES" sz="2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ángulo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algn="ctr" fontAlgn="auto">
              <a:buFont typeface="Wingdings" pitchFamily="2" charset="2"/>
              <a:buNone/>
              <a:defRPr/>
            </a:pPr>
            <a:r>
              <a:rPr lang="es-ES" sz="9200" b="1" dirty="0"/>
              <a:t>FIN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ángulo 2"/>
          <p:cNvSpPr>
            <a:spLocks noGrp="1" noChangeArrowheads="1"/>
          </p:cNvSpPr>
          <p:nvPr>
            <p:ph type="title"/>
          </p:nvPr>
        </p:nvSpPr>
        <p:spPr>
          <a:xfrm>
            <a:off x="611188" y="260350"/>
            <a:ext cx="7924800" cy="1143000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 smtClean="0"/>
              <a:t>Introducción</a:t>
            </a:r>
            <a:endParaRPr lang="es-ES" dirty="0"/>
          </a:p>
        </p:txBody>
      </p:sp>
      <p:sp>
        <p:nvSpPr>
          <p:cNvPr id="11267" name="Rectángulo 3"/>
          <p:cNvSpPr>
            <a:spLocks noGrp="1" noChangeArrowheads="1"/>
          </p:cNvSpPr>
          <p:nvPr>
            <p:ph sz="quarter" idx="13"/>
          </p:nvPr>
        </p:nvSpPr>
        <p:spPr>
          <a:xfrm>
            <a:off x="468313" y="1557338"/>
            <a:ext cx="8229600" cy="4751387"/>
          </a:xfrm>
        </p:spPr>
        <p:txBody>
          <a:bodyPr/>
          <a:lstStyle/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PE" sz="2000" dirty="0">
                <a:latin typeface="+mj-lt"/>
              </a:rPr>
              <a:t>LVM es una implementación de un </a:t>
            </a:r>
            <a:r>
              <a:rPr lang="es-PE" sz="2000" dirty="0" smtClean="0">
                <a:latin typeface="+mj-lt"/>
              </a:rPr>
              <a:t>administrador de volúmenes lógicos para </a:t>
            </a:r>
            <a:r>
              <a:rPr lang="es-PE" sz="2000" dirty="0">
                <a:latin typeface="+mj-lt"/>
              </a:rPr>
              <a:t>el </a:t>
            </a:r>
            <a:r>
              <a:rPr lang="es-PE" sz="2000" dirty="0" smtClean="0">
                <a:latin typeface="+mj-lt"/>
              </a:rPr>
              <a:t>kernel linux.</a:t>
            </a:r>
            <a:endParaRPr lang="es-ES" sz="2000" dirty="0">
              <a:latin typeface="+mj-lt"/>
            </a:endParaRPr>
          </a:p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000" dirty="0" smtClean="0">
                <a:latin typeface="+mj-lt"/>
              </a:rPr>
              <a:t>LVM </a:t>
            </a:r>
            <a:r>
              <a:rPr lang="es-ES" sz="2000" dirty="0">
                <a:latin typeface="+mj-lt"/>
              </a:rPr>
              <a:t>es un método de localización del espacio disco duro en volúmenes lógicos que pueden ser fácilmente redimensionados en vez de </a:t>
            </a:r>
            <a:r>
              <a:rPr lang="es-ES" sz="2000" dirty="0" smtClean="0">
                <a:latin typeface="+mj-lt"/>
              </a:rPr>
              <a:t>particionarlos. </a:t>
            </a:r>
            <a:endParaRPr lang="es-ES" sz="2000" dirty="0">
              <a:latin typeface="+mj-lt"/>
            </a:endParaRPr>
          </a:p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000" dirty="0">
                <a:latin typeface="+mj-lt"/>
              </a:rPr>
              <a:t>Con LVM, el disco duro o grupo de discos duros está localizado para uno o más </a:t>
            </a:r>
            <a:r>
              <a:rPr lang="es-ES" sz="2000" i="1" dirty="0">
                <a:latin typeface="+mj-lt"/>
              </a:rPr>
              <a:t>volúmenes físicos</a:t>
            </a:r>
            <a:r>
              <a:rPr lang="es-ES" sz="2000" dirty="0">
                <a:latin typeface="+mj-lt"/>
              </a:rPr>
              <a:t>. </a:t>
            </a:r>
          </a:p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000" dirty="0">
                <a:latin typeface="+mj-lt"/>
              </a:rPr>
              <a:t>Los volúmenes físicos están combinados en </a:t>
            </a:r>
            <a:r>
              <a:rPr lang="es-ES" sz="2000" i="1" dirty="0">
                <a:latin typeface="+mj-lt"/>
              </a:rPr>
              <a:t>grupos de volúmenes lógicos</a:t>
            </a:r>
            <a:r>
              <a:rPr lang="es-ES" sz="2000" dirty="0">
                <a:latin typeface="+mj-lt"/>
              </a:rPr>
              <a:t>, a excepción de la partición /boot</a:t>
            </a:r>
            <a:r>
              <a:rPr lang="es-ES" sz="2000" dirty="0" smtClean="0">
                <a:latin typeface="+mj-lt"/>
              </a:rPr>
              <a:t>.</a:t>
            </a:r>
          </a:p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000" dirty="0" smtClean="0">
                <a:latin typeface="+mj-lt"/>
              </a:rPr>
              <a:t>La </a:t>
            </a:r>
            <a:r>
              <a:rPr lang="es-ES" sz="2000" dirty="0">
                <a:latin typeface="+mj-lt"/>
              </a:rPr>
              <a:t>partición /boot no puede estar en un grupo de volúmenes lógicos porque el gestor de arranque no </a:t>
            </a:r>
            <a:r>
              <a:rPr lang="es-ES" sz="2000" dirty="0" smtClean="0">
                <a:latin typeface="+mj-lt"/>
              </a:rPr>
              <a:t>podra </a:t>
            </a:r>
            <a:r>
              <a:rPr lang="es-ES" sz="2000" dirty="0">
                <a:latin typeface="+mj-lt"/>
              </a:rPr>
              <a:t>leerlo. 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ángulo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 smtClean="0"/>
              <a:t>Función de un Volumen Lógico </a:t>
            </a:r>
            <a:endParaRPr lang="es-ES" dirty="0"/>
          </a:p>
        </p:txBody>
      </p:sp>
      <p:pic>
        <p:nvPicPr>
          <p:cNvPr id="7171" name="Imagen 5" descr="lv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1773238"/>
            <a:ext cx="6913562" cy="439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ángulo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Ventajas de LVM </a:t>
            </a:r>
          </a:p>
        </p:txBody>
      </p:sp>
      <p:sp>
        <p:nvSpPr>
          <p:cNvPr id="13315" name="Rectángulo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400" dirty="0"/>
              <a:t>Los volúmenes de almacenamiento bajo el control de LVM pueden ser redimensionados y movidos a voluntad, aunque esto quizá necesite actualizar las herramientas del sistema. </a:t>
            </a:r>
          </a:p>
          <a:p>
            <a:pPr fontAlgn="auto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s-ES" sz="2400" dirty="0"/>
              <a:t>LVM también permite la administración en grupos definidos por el usuario, permitiendo al administrador del sistema tratar con volúmenes llamados, por ejemplo, "ventas" o "desarrollo", en vez de nombres de dispositivos físicos, como "sda" o "sdb" 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ángulo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Ventajas de LVM </a:t>
            </a:r>
          </a:p>
        </p:txBody>
      </p:sp>
      <p:sp>
        <p:nvSpPr>
          <p:cNvPr id="13315" name="Rectángulo 3"/>
          <p:cNvSpPr>
            <a:spLocks noGrp="1" noChangeArrowheads="1"/>
          </p:cNvSpPr>
          <p:nvPr>
            <p:ph sz="quarter" idx="13"/>
          </p:nvPr>
        </p:nvSpPr>
        <p:spPr/>
        <p:txBody>
          <a:bodyPr/>
          <a:lstStyle/>
          <a:p>
            <a:pPr fontAlgn="auto">
              <a:buFont typeface="Arial" pitchFamily="34" charset="0"/>
              <a:buChar char="•"/>
              <a:defRPr/>
            </a:pPr>
            <a:r>
              <a:rPr lang="es-PE" sz="2400" dirty="0"/>
              <a:t>Administrar un sistema con muchos discos es un trabajo que consume tiempo, y se hace particularmente complejo si el sistema contiene discos de distintos tamaños. </a:t>
            </a:r>
            <a:endParaRPr lang="es-PE" sz="2400" dirty="0" smtClean="0"/>
          </a:p>
          <a:p>
            <a:pPr fontAlgn="auto">
              <a:buFont typeface="Arial" pitchFamily="34" charset="0"/>
              <a:buChar char="•"/>
              <a:defRPr/>
            </a:pPr>
            <a:r>
              <a:rPr lang="es-PE" sz="2400" dirty="0" smtClean="0"/>
              <a:t>Los </a:t>
            </a:r>
            <a:r>
              <a:rPr lang="es-PE" sz="2400" dirty="0"/>
              <a:t>grupos de usuarios </a:t>
            </a:r>
            <a:r>
              <a:rPr lang="es-PE" sz="2400" dirty="0" smtClean="0"/>
              <a:t>pueden </a:t>
            </a:r>
            <a:r>
              <a:rPr lang="es-PE" sz="2400" dirty="0"/>
              <a:t>tener sus volúmenes lógicos y éstos pueden crecer lo que sea necesario, y el administrador puede realizar las operaciones oportunas sobre dichos volúmenes. 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Rectángulo 4"/>
          <p:cNvSpPr>
            <a:spLocks noGrp="1" noChangeArrowheads="1"/>
          </p:cNvSpPr>
          <p:nvPr>
            <p:ph type="title"/>
          </p:nvPr>
        </p:nvSpPr>
        <p:spPr>
          <a:xfrm>
            <a:off x="1676400" y="457200"/>
            <a:ext cx="7010400" cy="989013"/>
          </a:xfr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Configuración de LVM </a:t>
            </a:r>
          </a:p>
        </p:txBody>
      </p:sp>
      <p:sp>
        <p:nvSpPr>
          <p:cNvPr id="14339" name="Rectángulo 3"/>
          <p:cNvSpPr>
            <a:spLocks noGrp="1" noChangeArrowheads="1"/>
          </p:cNvSpPr>
          <p:nvPr>
            <p:ph sz="quarter" idx="13"/>
          </p:nvPr>
        </p:nvSpPr>
        <p:spPr>
          <a:xfrm>
            <a:off x="468313" y="1268413"/>
            <a:ext cx="8229600" cy="5040312"/>
          </a:xfrm>
        </p:spPr>
        <p:txBody>
          <a:bodyPr/>
          <a:lstStyle/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endParaRPr lang="es-ES" sz="2400" dirty="0"/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 smtClean="0"/>
              <a:t>En </a:t>
            </a:r>
            <a:r>
              <a:rPr lang="es-ES" sz="2400" dirty="0"/>
              <a:t>la pantalla </a:t>
            </a:r>
            <a:r>
              <a:rPr lang="es-ES" sz="2400" b="1" dirty="0"/>
              <a:t>Configuración del particionamiento del disco</a:t>
            </a:r>
            <a:r>
              <a:rPr lang="es-ES" sz="2400" dirty="0"/>
              <a:t>, seleccione </a:t>
            </a:r>
            <a:r>
              <a:rPr lang="es-ES" sz="2400" b="1" dirty="0"/>
              <a:t>Particionamiento manual con Disk Druid</a:t>
            </a:r>
            <a:r>
              <a:rPr lang="es-ES" sz="2400" dirty="0"/>
              <a:t>.</a:t>
            </a:r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/>
              <a:t>Seleccione </a:t>
            </a:r>
            <a:r>
              <a:rPr lang="es-ES" sz="2400" b="1" dirty="0"/>
              <a:t>Nuevo</a:t>
            </a:r>
            <a:r>
              <a:rPr lang="es-ES" sz="2400" dirty="0"/>
              <a:t>. </a:t>
            </a:r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/>
              <a:t>No podrá introducir un punto de montaje (podrá efectuarlo una vez que haya creado su grupo de volumen). </a:t>
            </a:r>
          </a:p>
          <a:p>
            <a:pPr fontAlgn="auto">
              <a:lnSpc>
                <a:spcPct val="80000"/>
              </a:lnSpc>
              <a:buFont typeface="Arial" pitchFamily="34" charset="0"/>
              <a:buChar char="•"/>
              <a:defRPr/>
            </a:pPr>
            <a:r>
              <a:rPr lang="es-ES" sz="2400" dirty="0"/>
              <a:t>Seleccione </a:t>
            </a:r>
            <a:r>
              <a:rPr lang="es-ES" sz="2400" b="1" dirty="0"/>
              <a:t>volumen físico (LVM)</a:t>
            </a:r>
            <a:r>
              <a:rPr lang="es-ES" sz="2400" dirty="0"/>
              <a:t> desde el menú </a:t>
            </a:r>
            <a:r>
              <a:rPr lang="es-ES" sz="2400" b="1" dirty="0"/>
              <a:t>Tipo de sistema de archivos</a:t>
            </a:r>
            <a:r>
              <a:rPr lang="es-ES" sz="2400" dirty="0"/>
              <a:t> como se muestra en la </a:t>
            </a:r>
            <a:r>
              <a:rPr lang="es-ES" sz="2400" dirty="0" smtClean="0"/>
              <a:t>Figura:</a:t>
            </a:r>
            <a:endParaRPr lang="es-ES" sz="2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ángulo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b="1" dirty="0"/>
              <a:t>Creación de un volumen físico</a:t>
            </a:r>
            <a:r>
              <a:rPr lang="es-ES" dirty="0"/>
              <a:t> </a:t>
            </a:r>
          </a:p>
        </p:txBody>
      </p:sp>
      <p:pic>
        <p:nvPicPr>
          <p:cNvPr id="11267" name="Imagen 6" descr="lvm-pv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557338"/>
            <a:ext cx="7775575" cy="496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ángulo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Creación de un </a:t>
            </a:r>
            <a:r>
              <a:rPr lang="es-ES" dirty="0" smtClean="0"/>
              <a:t>dispositivo  </a:t>
            </a:r>
            <a:r>
              <a:rPr lang="es-ES" dirty="0"/>
              <a:t>LVM </a:t>
            </a:r>
          </a:p>
        </p:txBody>
      </p:sp>
      <p:pic>
        <p:nvPicPr>
          <p:cNvPr id="12291" name="Imagen 7" descr="lvm-devic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484313"/>
            <a:ext cx="7559675" cy="4897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ángulo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 fontAlgn="auto">
              <a:spcAft>
                <a:spcPts val="0"/>
              </a:spcAft>
              <a:defRPr/>
            </a:pPr>
            <a:r>
              <a:rPr lang="es-ES" dirty="0"/>
              <a:t>Creación de un volumen lógico </a:t>
            </a:r>
          </a:p>
        </p:txBody>
      </p:sp>
      <p:pic>
        <p:nvPicPr>
          <p:cNvPr id="13315" name="Imagen 5" descr="lvm-logical-volum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913" y="1844675"/>
            <a:ext cx="6264275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xmlns:mc="http://schemas.openxmlformats.org/markup-compatibility/2006" val="FFFFFF" mc:Ignorable="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xmlns:mc="http://schemas.openxmlformats.org/markup-compatibility/2006" val="000000" mc:Ignorable="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orizonte">
  <a:themeElements>
    <a:clrScheme name="Horizonte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te">
      <a:majorFont>
        <a:latin typeface="Arial Narrow"/>
        <a:ea typeface=""/>
        <a:cs typeface="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HG創英角ｺﾞｼｯｸUB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te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Horizon</Template>
  <TotalTime>542</TotalTime>
  <Words>427</Words>
  <Application>Microsoft Office PowerPoint</Application>
  <PresentationFormat>Presentación en pantalla (4:3)</PresentationFormat>
  <Paragraphs>35</Paragraphs>
  <Slides>14</Slides>
  <Notes>0</Notes>
  <HiddenSlides>0</HiddenSlides>
  <MMClips>2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5" baseType="lpstr">
      <vt:lpstr>Horizonte</vt:lpstr>
      <vt:lpstr>LVM  (Logical Volume Manager) </vt:lpstr>
      <vt:lpstr>Introducción</vt:lpstr>
      <vt:lpstr>Función de un Volumen Lógico </vt:lpstr>
      <vt:lpstr>Ventajas de LVM </vt:lpstr>
      <vt:lpstr>Ventajas de LVM </vt:lpstr>
      <vt:lpstr>Configuración de LVM </vt:lpstr>
      <vt:lpstr>Creación de un volumen físico </vt:lpstr>
      <vt:lpstr>Creación de un dispositivo  LVM </vt:lpstr>
      <vt:lpstr>Creación de un volumen lógico </vt:lpstr>
      <vt:lpstr>Creación de un volumen lógico </vt:lpstr>
      <vt:lpstr>LVM y RAID</vt:lpstr>
      <vt:lpstr>Ejercicio Creación de un volumen lógico </vt:lpstr>
      <vt:lpstr>Practica-laboratorio </vt:lpstr>
      <vt:lpstr>Diapositiva 14</vt:lpstr>
    </vt:vector>
  </TitlesOfParts>
  <Company>Luis Roman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Configuración de LVM</dc:title>
  <dc:creator>sabancaya</dc:creator>
  <cp:lastModifiedBy>Instituto SISE</cp:lastModifiedBy>
  <cp:revision>33</cp:revision>
  <dcterms:created xsi:type="dcterms:W3CDTF">2007-08-20T22:35:53Z</dcterms:created>
  <dcterms:modified xsi:type="dcterms:W3CDTF">2011-07-25T22:37:29Z</dcterms:modified>
</cp:coreProperties>
</file>

<file path=docProps/thumbnail.jpeg>
</file>